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19" r:id="rId4"/>
    <p:sldId id="321" r:id="rId5"/>
    <p:sldId id="322" r:id="rId6"/>
    <p:sldId id="323" r:id="rId7"/>
    <p:sldId id="385" r:id="rId8"/>
    <p:sldId id="258" r:id="rId9"/>
    <p:sldId id="357" r:id="rId10"/>
    <p:sldId id="297" r:id="rId11"/>
    <p:sldId id="273" r:id="rId12"/>
    <p:sldId id="315" r:id="rId13"/>
    <p:sldId id="328" r:id="rId14"/>
    <p:sldId id="329" r:id="rId15"/>
    <p:sldId id="332" r:id="rId16"/>
    <p:sldId id="333" r:id="rId17"/>
    <p:sldId id="337" r:id="rId18"/>
    <p:sldId id="346" r:id="rId19"/>
    <p:sldId id="386" r:id="rId20"/>
    <p:sldId id="356" r:id="rId21"/>
    <p:sldId id="359" r:id="rId22"/>
    <p:sldId id="383" r:id="rId23"/>
    <p:sldId id="360" r:id="rId24"/>
    <p:sldId id="361" r:id="rId25"/>
    <p:sldId id="381" r:id="rId26"/>
    <p:sldId id="393" r:id="rId27"/>
    <p:sldId id="388" r:id="rId28"/>
    <p:sldId id="394" r:id="rId29"/>
    <p:sldId id="340" r:id="rId30"/>
    <p:sldId id="389" r:id="rId31"/>
    <p:sldId id="390" r:id="rId32"/>
    <p:sldId id="391" r:id="rId33"/>
    <p:sldId id="342" r:id="rId34"/>
    <p:sldId id="344" r:id="rId35"/>
    <p:sldId id="378" r:id="rId36"/>
    <p:sldId id="369" r:id="rId37"/>
    <p:sldId id="382" r:id="rId38"/>
    <p:sldId id="373" r:id="rId39"/>
    <p:sldId id="374" r:id="rId40"/>
    <p:sldId id="347" r:id="rId41"/>
    <p:sldId id="375" r:id="rId42"/>
    <p:sldId id="377" r:id="rId43"/>
    <p:sldId id="366" r:id="rId44"/>
    <p:sldId id="368" r:id="rId45"/>
    <p:sldId id="354" r:id="rId46"/>
  </p:sldIdLst>
  <p:sldSz cx="9144000" cy="6858000" type="screen4x3"/>
  <p:notesSz cx="6858000" cy="922655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99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1" autoAdjust="0"/>
    <p:restoredTop sz="98901" autoAdjust="0"/>
  </p:normalViewPr>
  <p:slideViewPr>
    <p:cSldViewPr>
      <p:cViewPr varScale="1">
        <p:scale>
          <a:sx n="111" d="100"/>
          <a:sy n="111" d="100"/>
        </p:scale>
        <p:origin x="14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96" y="-78"/>
      </p:cViewPr>
      <p:guideLst>
        <p:guide orient="horz" pos="29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63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0B34AD-D301-43AB-A842-5A63B5B59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2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D0A597-CA6E-4FFB-9AA6-99CF36E7E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DB2FF-4153-4882-B2C5-99A0F6194866}" type="slidenum">
              <a:rPr lang="en-US"/>
              <a:pPr/>
              <a:t>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12311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4B12D-406C-49B4-BD8A-35DE34777563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8972C-9878-416E-9DBC-BD1EB3CAB9A1}" type="slidenum">
              <a:rPr lang="en-US"/>
              <a:pPr/>
              <a:t>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05DB-1816-4F45-A1FC-980AE777237F}" type="slidenum">
              <a:rPr lang="en-US"/>
              <a:pPr/>
              <a:t>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C7A56-5D01-4F5B-93F6-D7C20FC7FACD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0384B-A857-4975-8EAD-F1183E654204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6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96B2A-238D-49B5-80D1-DEC51FFF80A2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F7F81-6A85-4A7C-9B54-14230E6FFC0C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47B45-2ABA-4CA5-AFA8-BAFEFA424BCA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37E47-A95D-4C66-B066-1788809EEBA5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7CB5-8589-419F-B79C-474AF1249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0F55-B2C1-4739-A631-17D34661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20383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9626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853E-6933-4E58-84E6-1FCC624DE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D0B82C-775A-472A-A376-186632BB3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18F54-B888-417E-8C2A-096F66A90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07C1E-4C89-4FEB-90C0-B4A60223F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57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A708-43D7-4A3F-AA8D-95B3A7E69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E6EEF-5D38-4873-9AEE-E10B41F01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9F83-1486-4CBA-9E24-C4C5EDD8E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A7185-A3BE-4B73-85EB-5C284BC85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FDDE-5B8A-4AD2-96E5-D36F42578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63C5-8C5C-4446-B491-D3A70E96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ackground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5486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E2DABD1-D38C-4A88-B0CE-C06D45891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voyage.gc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ryerson.ca/r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" TargetMode="External"/><Relationship Id="rId2" Type="http://schemas.openxmlformats.org/officeDocument/2006/relationships/hyperlink" Target="http://www.iama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896"/>
            <a:ext cx="7848600" cy="3528392"/>
          </a:xfrm>
        </p:spPr>
        <p:txBody>
          <a:bodyPr/>
          <a:lstStyle/>
          <a:p>
            <a:pPr algn="r"/>
            <a:r>
              <a:rPr lang="en-US" dirty="0"/>
              <a:t/>
            </a:r>
            <a:br>
              <a:rPr lang="en-US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 smtClean="0">
                <a:solidFill>
                  <a:srgbClr val="FFC000"/>
                </a:solidFill>
              </a:rPr>
              <a:t>Pre-Departure Session:</a:t>
            </a:r>
            <a:br>
              <a:rPr lang="en-CA" b="1" dirty="0" smtClean="0">
                <a:solidFill>
                  <a:srgbClr val="FFC000"/>
                </a:solidFill>
              </a:rPr>
            </a:br>
            <a:r>
              <a:rPr lang="en-CA" b="1" dirty="0">
                <a:solidFill>
                  <a:srgbClr val="FFC000"/>
                </a:solidFill>
              </a:rPr>
              <a:t/>
            </a:r>
            <a:br>
              <a:rPr lang="en-CA" b="1" dirty="0">
                <a:solidFill>
                  <a:srgbClr val="FFC000"/>
                </a:solidFill>
              </a:rPr>
            </a:br>
            <a:r>
              <a:rPr lang="en-CA" sz="6000" b="1" dirty="0" smtClean="0">
                <a:solidFill>
                  <a:srgbClr val="FFC000"/>
                </a:solidFill>
              </a:rPr>
              <a:t>Austria and Italy</a:t>
            </a:r>
            <a:r>
              <a:rPr lang="en-CA" sz="6000" b="1" dirty="0" smtClean="0">
                <a:solidFill>
                  <a:srgbClr val="FFC000"/>
                </a:solidFill>
              </a:rPr>
              <a:t/>
            </a:r>
            <a:br>
              <a:rPr lang="en-CA" sz="6000" b="1" dirty="0" smtClean="0">
                <a:solidFill>
                  <a:srgbClr val="FFC000"/>
                </a:solidFill>
              </a:rPr>
            </a:br>
            <a:r>
              <a:rPr lang="en-CA" sz="1400" b="1" dirty="0" smtClean="0">
                <a:solidFill>
                  <a:srgbClr val="FFC000"/>
                </a:solidFill>
              </a:rPr>
              <a:t> </a:t>
            </a:r>
            <a:br>
              <a:rPr lang="en-CA" sz="1400" b="1" dirty="0" smtClean="0">
                <a:solidFill>
                  <a:srgbClr val="FFC000"/>
                </a:solidFill>
              </a:rPr>
            </a:br>
            <a:r>
              <a:rPr lang="en-CA" sz="1400" b="1" dirty="0" smtClean="0">
                <a:solidFill>
                  <a:srgbClr val="FFC000"/>
                </a:solidFill>
              </a:rPr>
              <a:t>- </a:t>
            </a:r>
            <a:r>
              <a:rPr lang="en-CA" sz="1400" b="1" smtClean="0">
                <a:solidFill>
                  <a:srgbClr val="FFC000"/>
                </a:solidFill>
              </a:rPr>
              <a:t>updated </a:t>
            </a:r>
            <a:r>
              <a:rPr lang="en-CA" sz="1400" b="1" smtClean="0">
                <a:solidFill>
                  <a:srgbClr val="FFC000"/>
                </a:solidFill>
              </a:rPr>
              <a:t>September 6, </a:t>
            </a:r>
            <a:r>
              <a:rPr lang="en-CA" sz="1400" b="1" dirty="0" smtClean="0">
                <a:solidFill>
                  <a:srgbClr val="FFC000"/>
                </a:solidFill>
              </a:rPr>
              <a:t>2017</a:t>
            </a:r>
            <a:r>
              <a:rPr lang="en-CA" sz="7200" b="1" dirty="0" smtClean="0">
                <a:solidFill>
                  <a:srgbClr val="FFC000"/>
                </a:solidFill>
              </a:rPr>
              <a:t/>
            </a:r>
            <a:br>
              <a:rPr lang="en-CA" sz="7200" b="1" dirty="0" smtClean="0">
                <a:solidFill>
                  <a:srgbClr val="FFC000"/>
                </a:solidFill>
              </a:rPr>
            </a:br>
            <a:r>
              <a:rPr lang="en-CA" sz="7200" b="1" dirty="0" smtClean="0">
                <a:solidFill>
                  <a:srgbClr val="FFC000"/>
                </a:solidFill>
              </a:rPr>
              <a:t/>
            </a:r>
            <a:br>
              <a:rPr lang="en-CA" sz="7200" b="1" dirty="0" smtClean="0">
                <a:solidFill>
                  <a:srgbClr val="FFC000"/>
                </a:solidFill>
              </a:rPr>
            </a:br>
            <a:endParaRPr lang="en-CA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RU_logo_nonstac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490266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93610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Travel Insurance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6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Type of insurance depends on type of travel and length of stay in the host country.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You should seriously consider trip cancellation, property and credit card insurance to cover accidents or loss.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Questions you should ask: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does the insurance cover or not cover?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</a:t>
            </a:r>
            <a:r>
              <a:rPr lang="en-US" sz="2400" dirty="0" smtClean="0"/>
              <a:t>deductible?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Do I need a rider on my laptop?  My camera?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Is there a maximum amount I can claim</a:t>
            </a:r>
            <a:r>
              <a:rPr lang="en-US" sz="24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Should I consider personal liability insurance?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492896"/>
            <a:ext cx="1830932" cy="15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9361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 Health Insurance 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28800"/>
            <a:ext cx="7958166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You </a:t>
            </a:r>
            <a:r>
              <a:rPr lang="en-US" sz="2800" b="1" u="sng" dirty="0"/>
              <a:t>must</a:t>
            </a:r>
            <a:r>
              <a:rPr lang="en-US" sz="2800" dirty="0"/>
              <a:t> arrange for health coverage for the period you are away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Specific travel health insurance strongly recommended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You may already be covered (see RSU website)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Many companies demand that they are consulted prior to engaging services – make sure you have contact information on your person (usually a wallet card)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“I fell down and hurt myself”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Be sure ANY plan you consider includes ‘emergency evacuation/repatriation’ coverage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646488" y="2797175"/>
            <a:ext cx="1339850" cy="1265238"/>
            <a:chOff x="0" y="0"/>
            <a:chExt cx="844" cy="79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84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44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CA" sz="900">
                  <a:latin typeface="Arial" charset="0"/>
                  <a:cs typeface="Arial" charset="0"/>
                </a:rPr>
                <a:t>  </a:t>
              </a:r>
              <a:r>
                <a:rPr lang="en-CA" sz="6800">
                  <a:latin typeface="Arial" charset="0"/>
                  <a:cs typeface="Arial" charset="0"/>
                </a:rPr>
                <a:t> </a:t>
              </a:r>
              <a:r>
                <a:rPr lang="en-CA" sz="900">
                  <a:latin typeface="Arial" charset="0"/>
                  <a:cs typeface="Arial" charset="0"/>
                </a:rPr>
                <a:t>                                                     </a:t>
              </a:r>
            </a:p>
          </p:txBody>
        </p:sp>
      </p:grpSp>
      <p:pic>
        <p:nvPicPr>
          <p:cNvPr id="44036" name="Picture 4" descr="C:\Documents and Settings\dbegg\Local Settings\Temporary Internet Files\Content.IE5\0MT6YBFG\MCj03329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1" y="1772816"/>
            <a:ext cx="1245417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936104"/>
          </a:xfr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Money Issues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28800"/>
            <a:ext cx="8172480" cy="4848200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CAD$1 = €0.69		</a:t>
            </a:r>
            <a:r>
              <a:rPr lang="en-US" sz="2400" dirty="0" smtClean="0">
                <a:solidFill>
                  <a:srgbClr val="FFC000"/>
                </a:solidFill>
              </a:rPr>
              <a:t>€10.00 = CAD$14.57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DO </a:t>
            </a:r>
            <a:r>
              <a:rPr lang="en-US" sz="2400" dirty="0"/>
              <a:t>NOT carry large amounts of money if possible</a:t>
            </a:r>
          </a:p>
          <a:p>
            <a:r>
              <a:rPr lang="en-US" sz="2400" dirty="0"/>
              <a:t>Keep money in a money </a:t>
            </a:r>
            <a:r>
              <a:rPr lang="en-US" sz="2400" dirty="0" smtClean="0"/>
              <a:t>belt</a:t>
            </a:r>
          </a:p>
          <a:p>
            <a:r>
              <a:rPr lang="en-US" sz="2400" dirty="0" smtClean="0"/>
              <a:t>Consider keeping </a:t>
            </a:r>
            <a:r>
              <a:rPr lang="en-US" sz="2400" dirty="0"/>
              <a:t>a separate emergency </a:t>
            </a:r>
            <a:r>
              <a:rPr lang="en-US" sz="2400" dirty="0" smtClean="0"/>
              <a:t>‘stash’ </a:t>
            </a:r>
            <a:r>
              <a:rPr lang="en-US" sz="2400" dirty="0"/>
              <a:t>on </a:t>
            </a:r>
            <a:r>
              <a:rPr lang="en-US" sz="2400" dirty="0" smtClean="0"/>
              <a:t>you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2856"/>
            <a:ext cx="3788271" cy="2023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334472" cy="115064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Before you go</a:t>
            </a:r>
            <a:r>
              <a:rPr lang="en-US" dirty="0" smtClean="0">
                <a:solidFill>
                  <a:srgbClr val="FFC000"/>
                </a:solidFill>
              </a:rPr>
              <a:t>…                    </a:t>
            </a:r>
            <a:r>
              <a:rPr lang="en-US" b="1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Home and family considerations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48880"/>
            <a:ext cx="8153400" cy="3823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Your </a:t>
            </a:r>
            <a:r>
              <a:rPr lang="en-US" sz="2800" dirty="0"/>
              <a:t>family should be given a contact name and number for someone that they can rely on at your destination in the event of an emergency at either end.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Leave a copy of your itinerary, complete with contact phone numbers, with family or friends at home in case they need to contact you in an emergency.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08720"/>
            <a:ext cx="1968219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046440" cy="136666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Before you </a:t>
            </a:r>
            <a:r>
              <a:rPr lang="en-US" dirty="0" smtClean="0">
                <a:solidFill>
                  <a:srgbClr val="FFC000"/>
                </a:solidFill>
              </a:rPr>
              <a:t>go… </a:t>
            </a:r>
            <a:r>
              <a:rPr lang="en-US" sz="2400" dirty="0" smtClean="0">
                <a:solidFill>
                  <a:srgbClr val="FFC000"/>
                </a:solidFill>
              </a:rPr>
              <a:t>Prescriptions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92896"/>
            <a:ext cx="7774632" cy="3679304"/>
          </a:xfrm>
        </p:spPr>
        <p:txBody>
          <a:bodyPr/>
          <a:lstStyle/>
          <a:p>
            <a:r>
              <a:rPr lang="en-US" sz="2800" dirty="0" smtClean="0"/>
              <a:t>Take </a:t>
            </a:r>
            <a:r>
              <a:rPr lang="en-US" sz="2800" dirty="0"/>
              <a:t>copies of your prescriptions for glasses and/or medication (and the generic names of the drug(s)) with you. </a:t>
            </a:r>
          </a:p>
          <a:p>
            <a:pPr lvl="1"/>
            <a:r>
              <a:rPr lang="en-US" sz="2000" dirty="0"/>
              <a:t>Leave them in their original (marked) containers</a:t>
            </a:r>
          </a:p>
          <a:p>
            <a:pPr lvl="1"/>
            <a:r>
              <a:rPr lang="en-US" sz="2000" dirty="0"/>
              <a:t>If a medication is unusual or contains narcotics, carry a letter from your doctor attesting to your need to take the drug.</a:t>
            </a:r>
          </a:p>
          <a:p>
            <a:r>
              <a:rPr lang="en-US" sz="2800" dirty="0"/>
              <a:t>Place your medication(s) in your carry-on luggage</a:t>
            </a:r>
          </a:p>
          <a:p>
            <a:pPr lvl="1"/>
            <a:r>
              <a:rPr lang="en-US" sz="2000" dirty="0"/>
              <a:t>But, be aware of security regulations (liquids and gels)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172" name="Picture 4" descr="C:\Documents and Settings\dbegg\Local Settings\Temporary Internet Files\Content.IE5\E4MATANR\MP9003905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08720"/>
            <a:ext cx="2476872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056784" cy="100811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Before you </a:t>
            </a:r>
            <a:r>
              <a:rPr lang="en-US" dirty="0" smtClean="0">
                <a:solidFill>
                  <a:srgbClr val="FFC000"/>
                </a:solidFill>
              </a:rPr>
              <a:t>go…             </a:t>
            </a:r>
            <a:r>
              <a:rPr lang="en-US" sz="2800" dirty="0" smtClean="0">
                <a:solidFill>
                  <a:srgbClr val="FFC000"/>
                </a:solidFill>
              </a:rPr>
              <a:t>Medical Records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42085"/>
          </a:xfrm>
        </p:spPr>
        <p:txBody>
          <a:bodyPr/>
          <a:lstStyle/>
          <a:p>
            <a:r>
              <a:rPr lang="en-US" sz="2800" dirty="0" smtClean="0"/>
              <a:t>Leave </a:t>
            </a:r>
            <a:r>
              <a:rPr lang="en-US" sz="2800" dirty="0"/>
              <a:t>a copy of your medical file with a trusted family member that can be contacted at any time day or night. </a:t>
            </a:r>
          </a:p>
          <a:p>
            <a:pPr lvl="1"/>
            <a:r>
              <a:rPr lang="en-US" sz="2400" dirty="0"/>
              <a:t>These records </a:t>
            </a:r>
            <a:r>
              <a:rPr lang="en-US" sz="2400" dirty="0" smtClean="0"/>
              <a:t>could be </a:t>
            </a:r>
            <a:r>
              <a:rPr lang="en-US" sz="2400" dirty="0"/>
              <a:t>invaluable to </a:t>
            </a:r>
            <a:r>
              <a:rPr lang="en-US" sz="2400" dirty="0" smtClean="0"/>
              <a:t>an attending </a:t>
            </a:r>
            <a:r>
              <a:rPr lang="en-US" sz="2400" dirty="0"/>
              <a:t>physician should </a:t>
            </a:r>
            <a:r>
              <a:rPr lang="en-US" sz="2400" dirty="0" smtClean="0"/>
              <a:t>you require medical assistance</a:t>
            </a:r>
            <a:endParaRPr lang="en-US" sz="2400" dirty="0"/>
          </a:p>
          <a:p>
            <a:r>
              <a:rPr lang="en-US" sz="2800" dirty="0"/>
              <a:t>Consider bringing a summarized version of your medical records with you on your trip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Know your blood type and any allergies (and how to explain them in the local language)!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8195" name="Picture 3" descr="C:\Documents and Settings\dbegg\Local Settings\Temporary Internet Files\Content.IE5\5JO10BEG\MC9001993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523" y="764704"/>
            <a:ext cx="1310477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5770984" cy="108012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Before you </a:t>
            </a:r>
            <a:r>
              <a:rPr lang="en-US" dirty="0" smtClean="0">
                <a:solidFill>
                  <a:srgbClr val="FFC000"/>
                </a:solidFill>
              </a:rPr>
              <a:t>go… </a:t>
            </a:r>
            <a:r>
              <a:rPr lang="en-US" sz="3200" dirty="0" smtClean="0">
                <a:solidFill>
                  <a:srgbClr val="FFC000"/>
                </a:solidFill>
              </a:rPr>
              <a:t>Research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441126"/>
          </a:xfrm>
        </p:spPr>
        <p:txBody>
          <a:bodyPr/>
          <a:lstStyle/>
          <a:p>
            <a:r>
              <a:rPr lang="en-US" sz="2600" dirty="0" smtClean="0"/>
              <a:t>Get </a:t>
            </a:r>
            <a:r>
              <a:rPr lang="en-US" sz="2600" dirty="0"/>
              <a:t>yourself a </a:t>
            </a:r>
            <a:r>
              <a:rPr lang="en-US" sz="2600" b="1" u="sng" dirty="0">
                <a:effectLst/>
              </a:rPr>
              <a:t>map</a:t>
            </a:r>
            <a:r>
              <a:rPr lang="en-US" sz="2600" dirty="0"/>
              <a:t>. </a:t>
            </a:r>
            <a:endParaRPr lang="en-US" sz="2600" dirty="0" smtClean="0"/>
          </a:p>
          <a:p>
            <a:pPr lvl="1"/>
            <a:r>
              <a:rPr lang="en-US" sz="2400" dirty="0" smtClean="0"/>
              <a:t>Various </a:t>
            </a:r>
            <a:r>
              <a:rPr lang="en-US" sz="2400" dirty="0"/>
              <a:t>Internet resources will help in this regard. For example, many hotels, city halls, tourism &amp; information centers will have these available on their websites.</a:t>
            </a:r>
          </a:p>
          <a:p>
            <a:r>
              <a:rPr lang="en-US" sz="2600" dirty="0"/>
              <a:t>On your map, locate your </a:t>
            </a:r>
            <a:r>
              <a:rPr lang="en-US" sz="2600" dirty="0" smtClean="0"/>
              <a:t>hotel, </a:t>
            </a:r>
            <a:r>
              <a:rPr lang="en-US" sz="2600" dirty="0"/>
              <a:t>place of study, police stations, hospitals, embassy, and some landmarks in between.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Through your research, if you have identified areas to stay away from, mark these on the map also</a:t>
            </a:r>
            <a:r>
              <a:rPr lang="en-US" sz="26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begg\Local Settings\Temporary Internet Files\Content.IE5\0MT6YBFG\MCj04325380000[1].png"/>
          <p:cNvPicPr>
            <a:picLocks noChangeAspect="1" noChangeArrowheads="1"/>
          </p:cNvPicPr>
          <p:nvPr/>
        </p:nvPicPr>
        <p:blipFill>
          <a:blip r:embed="rId2" cstate="print">
            <a:lum contrast="-72000"/>
          </a:blip>
          <a:srcRect/>
          <a:stretch>
            <a:fillRect/>
          </a:stretch>
        </p:blipFill>
        <p:spPr bwMode="auto">
          <a:xfrm>
            <a:off x="2339752" y="2204864"/>
            <a:ext cx="4043025" cy="3744416"/>
          </a:xfrm>
          <a:prstGeom prst="rect">
            <a:avLst/>
          </a:prstGeom>
          <a:noFill/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8200"/>
            <a:ext cx="5904656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Before you go</a:t>
            </a:r>
            <a:r>
              <a:rPr lang="en-US" dirty="0" smtClean="0">
                <a:solidFill>
                  <a:srgbClr val="FFC000"/>
                </a:solidFill>
              </a:rPr>
              <a:t>…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    </a:t>
            </a:r>
            <a:r>
              <a:rPr lang="en-US" sz="2800" dirty="0" smtClean="0">
                <a:solidFill>
                  <a:srgbClr val="FFC000"/>
                </a:solidFill>
                <a:effectLst/>
              </a:rPr>
              <a:t>Leave it Behind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Valuable </a:t>
            </a:r>
            <a:r>
              <a:rPr lang="en-US" dirty="0"/>
              <a:t>or expensive-looking </a:t>
            </a:r>
            <a:r>
              <a:rPr lang="en-US" dirty="0" smtClean="0"/>
              <a:t>jewelry, watches or electronics</a:t>
            </a:r>
            <a:endParaRPr lang="en-US" dirty="0"/>
          </a:p>
          <a:p>
            <a:r>
              <a:rPr lang="en-US" dirty="0"/>
              <a:t>Irreplaceable family objects </a:t>
            </a:r>
          </a:p>
          <a:p>
            <a:r>
              <a:rPr lang="en-US" dirty="0"/>
              <a:t>All unnecessary credit cards, Social Security card, library cards and similar items you may routinely carry in your wallet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83152" cy="100811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Before you go…             </a:t>
            </a:r>
            <a:r>
              <a:rPr lang="en-US" sz="2800" dirty="0" smtClean="0">
                <a:solidFill>
                  <a:srgbClr val="FFC000"/>
                </a:solidFill>
              </a:rPr>
              <a:t>Packing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691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Always try to travel light.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can move more quickly.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also will be less tired and less likely to set your luggage down, leaving it unattended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Try to stick to ONE bag if possible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Keep valuables in your carry-on bag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Use </a:t>
            </a:r>
            <a:r>
              <a:rPr lang="en-US" sz="2600" u="sng" dirty="0" smtClean="0"/>
              <a:t>covered</a:t>
            </a:r>
            <a:r>
              <a:rPr lang="en-US" sz="2600" dirty="0" smtClean="0"/>
              <a:t> luggage tags and otherwise avoid ornamenting  your baggage (Canadian flag patches, we mean you!)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600" b="1" u="sng" dirty="0" smtClean="0">
                <a:solidFill>
                  <a:srgbClr val="FF0000"/>
                </a:solidFill>
                <a:effectLst/>
              </a:rPr>
              <a:t>If you can’t bear to lose it, don’t bring it!</a:t>
            </a:r>
            <a:endParaRPr lang="en-CA" sz="2600" b="1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1"/>
            <a:ext cx="2548179" cy="1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93461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Before you go…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/>
          <a:lstStyle/>
          <a:p>
            <a:r>
              <a:rPr lang="en-US" sz="2800" dirty="0" smtClean="0"/>
              <a:t>See Global Affairs Canada (GAC) for:</a:t>
            </a:r>
          </a:p>
          <a:p>
            <a:pPr lvl="1"/>
            <a:r>
              <a:rPr lang="en-US" sz="2400" dirty="0" smtClean="0"/>
              <a:t>Travel Report – risks &amp; practicalities</a:t>
            </a:r>
          </a:p>
          <a:p>
            <a:pPr lvl="1"/>
            <a:r>
              <a:rPr lang="en-US" sz="2400" dirty="0" smtClean="0"/>
              <a:t>Country Profile – facts &amp; figures</a:t>
            </a:r>
          </a:p>
          <a:p>
            <a:pPr lvl="1"/>
            <a:r>
              <a:rPr lang="en-US" sz="2400" dirty="0" smtClean="0"/>
              <a:t>Country Insights – culture &amp; customs</a:t>
            </a:r>
          </a:p>
          <a:p>
            <a:pPr lvl="1"/>
            <a:r>
              <a:rPr lang="en-US" sz="2400" dirty="0" smtClean="0"/>
              <a:t>Registry of Canadians Abroad (ROCA) service</a:t>
            </a:r>
          </a:p>
          <a:p>
            <a:pPr algn="ctr">
              <a:buNone/>
            </a:pPr>
            <a:r>
              <a:rPr lang="en-US" sz="2800" dirty="0" smtClean="0"/>
              <a:t>	</a:t>
            </a:r>
            <a:r>
              <a:rPr lang="en-US" sz="4800" dirty="0" smtClean="0">
                <a:hlinkClick r:id="rId2"/>
              </a:rPr>
              <a:t>www.travel.gc.ca</a:t>
            </a:r>
            <a:endParaRPr lang="en-US" sz="4800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4941168"/>
            <a:ext cx="5667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8720"/>
            <a:ext cx="7922840" cy="1152128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Agenda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7772400" cy="4035152"/>
          </a:xfrm>
        </p:spPr>
        <p:txBody>
          <a:bodyPr/>
          <a:lstStyle/>
          <a:p>
            <a:r>
              <a:rPr lang="en-US" sz="4000" dirty="0"/>
              <a:t>Cross-cultural </a:t>
            </a:r>
            <a:r>
              <a:rPr lang="en-US" sz="4000" dirty="0" smtClean="0"/>
              <a:t>experiences</a:t>
            </a:r>
            <a:endParaRPr lang="en-US" sz="4000" dirty="0"/>
          </a:p>
          <a:p>
            <a:r>
              <a:rPr lang="en-US" sz="4000" dirty="0"/>
              <a:t>Travel preparation</a:t>
            </a:r>
          </a:p>
          <a:p>
            <a:r>
              <a:rPr lang="en-US" sz="4000" dirty="0"/>
              <a:t>Personal </a:t>
            </a:r>
            <a:r>
              <a:rPr lang="en-US" sz="4000" dirty="0" smtClean="0"/>
              <a:t>safety</a:t>
            </a:r>
          </a:p>
          <a:p>
            <a:endParaRPr lang="en-US" sz="4000" dirty="0"/>
          </a:p>
          <a:p>
            <a:pPr algn="r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Ryerson travelers are </a:t>
            </a:r>
            <a:r>
              <a:rPr lang="en-CA" sz="2800" dirty="0" smtClean="0">
                <a:solidFill>
                  <a:srgbClr val="FFC000"/>
                </a:solidFill>
              </a:rPr>
              <a:t>savvy</a:t>
            </a:r>
            <a:r>
              <a:rPr lang="en-US" sz="2800" dirty="0" smtClean="0">
                <a:solidFill>
                  <a:srgbClr val="FFC000"/>
                </a:solidFill>
              </a:rPr>
              <a:t> travelers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375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375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75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2" y="836712"/>
            <a:ext cx="9131608" cy="49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92696"/>
            <a:ext cx="81534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Pre-Departure Protocols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73" y="1628800"/>
            <a:ext cx="76808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790600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Our Partner – International SOS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153400" cy="4543400"/>
          </a:xfrm>
        </p:spPr>
        <p:txBody>
          <a:bodyPr/>
          <a:lstStyle/>
          <a:p>
            <a:r>
              <a:rPr lang="en-US" sz="2800" dirty="0"/>
              <a:t>Contact International SOS anytime, anywhere </a:t>
            </a:r>
            <a:endParaRPr lang="en-US" sz="2800" dirty="0" smtClean="0"/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No </a:t>
            </a:r>
            <a:r>
              <a:rPr lang="en-US" sz="2800" b="1" u="sng" dirty="0">
                <a:solidFill>
                  <a:srgbClr val="FFC000"/>
                </a:solidFill>
              </a:rPr>
              <a:t>issue is too </a:t>
            </a:r>
            <a:r>
              <a:rPr lang="en-US" sz="2800" b="1" u="sng" dirty="0" smtClean="0">
                <a:solidFill>
                  <a:srgbClr val="FFC000"/>
                </a:solidFill>
              </a:rPr>
              <a:t>small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- your virtual </a:t>
            </a:r>
            <a:r>
              <a:rPr lang="en-US" sz="2800" dirty="0"/>
              <a:t>advisor for both critical and routine </a:t>
            </a:r>
            <a:r>
              <a:rPr lang="en-US" sz="2800" dirty="0" smtClean="0"/>
              <a:t>questions:</a:t>
            </a:r>
            <a:endParaRPr lang="en-US" sz="2800" dirty="0"/>
          </a:p>
          <a:p>
            <a:pPr lvl="1"/>
            <a:r>
              <a:rPr lang="en-US" sz="2400" dirty="0" smtClean="0"/>
              <a:t>Advice </a:t>
            </a:r>
            <a:r>
              <a:rPr lang="en-US" sz="2400" dirty="0"/>
              <a:t>before your trip;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referral for a local doctor, dentist or other care;</a:t>
            </a:r>
          </a:p>
          <a:p>
            <a:pPr lvl="1"/>
            <a:r>
              <a:rPr lang="en-US" sz="2400" dirty="0" smtClean="0"/>
              <a:t>Routine </a:t>
            </a:r>
            <a:r>
              <a:rPr lang="en-US" sz="2400" dirty="0"/>
              <a:t>or urgent medical care, including an evacuation;</a:t>
            </a:r>
          </a:p>
          <a:p>
            <a:pPr lvl="1"/>
            <a:r>
              <a:rPr lang="en-US" sz="2400" dirty="0" smtClean="0"/>
              <a:t>Safety </a:t>
            </a:r>
            <a:r>
              <a:rPr lang="en-US" sz="2400" dirty="0"/>
              <a:t>or security advice from a trained professional.</a:t>
            </a:r>
          </a:p>
          <a:p>
            <a:r>
              <a:rPr lang="en-CA" sz="2800" dirty="0" smtClean="0"/>
              <a:t>See membership information for details and download the app!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7463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International SOS-Get the App!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986559"/>
            <a:ext cx="2160240" cy="38575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81199"/>
            <a:ext cx="2168226" cy="3862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017664"/>
            <a:ext cx="2160240" cy="38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9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982544" cy="1143000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General Safety Tips: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Arrival &amp; Departure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57400"/>
            <a:ext cx="8208912" cy="4114800"/>
          </a:xfrm>
        </p:spPr>
        <p:txBody>
          <a:bodyPr/>
          <a:lstStyle/>
          <a:p>
            <a:r>
              <a:rPr lang="en-US" sz="2800" dirty="0"/>
              <a:t>Most vulnerable situations while traveling</a:t>
            </a:r>
          </a:p>
          <a:p>
            <a:r>
              <a:rPr lang="en-US" sz="2800" dirty="0"/>
              <a:t>Keep all carry-on luggage strictly within your control at all times. </a:t>
            </a:r>
          </a:p>
          <a:p>
            <a:pPr lvl="1"/>
            <a:r>
              <a:rPr lang="en-US" sz="2400" dirty="0"/>
              <a:t>Take it with you even when going into the washroom.</a:t>
            </a:r>
          </a:p>
          <a:p>
            <a:pPr lvl="1"/>
            <a:r>
              <a:rPr lang="en-US" sz="2400" dirty="0"/>
              <a:t>Only carry on luggage that you can safely maneuver and control.</a:t>
            </a:r>
          </a:p>
          <a:p>
            <a:r>
              <a:rPr lang="en-US" sz="2800" dirty="0"/>
              <a:t>Watch for persons in airports or other terminal </a:t>
            </a:r>
            <a:r>
              <a:rPr lang="en-US" sz="2800" dirty="0" smtClean="0"/>
              <a:t>destinations </a:t>
            </a:r>
            <a:r>
              <a:rPr lang="en-US" sz="2800" dirty="0"/>
              <a:t>who seem to be watching persons more than travel schedules, etc. </a:t>
            </a:r>
          </a:p>
          <a:p>
            <a:endParaRPr lang="en-US" sz="2800" dirty="0"/>
          </a:p>
        </p:txBody>
      </p:sp>
      <p:pic>
        <p:nvPicPr>
          <p:cNvPr id="10242" name="Picture 2" descr="C:\Documents and Settings\dbegg\Local Settings\Temporary Internet Files\Content.IE5\5JO10BEG\MC9004389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836712"/>
            <a:ext cx="1619672" cy="1816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836712"/>
            <a:ext cx="7769225" cy="115212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Cross-Cultural </a:t>
            </a:r>
            <a:r>
              <a:rPr lang="en-US" dirty="0" smtClean="0">
                <a:solidFill>
                  <a:srgbClr val="FFC000"/>
                </a:solidFill>
              </a:rPr>
              <a:t>Experience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848"/>
            <a:ext cx="7702550" cy="3888432"/>
          </a:xfrm>
        </p:spPr>
        <p:txBody>
          <a:bodyPr/>
          <a:lstStyle/>
          <a:p>
            <a:r>
              <a:rPr lang="en-US" sz="2800" dirty="0"/>
              <a:t>What is Culture?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“</a:t>
            </a:r>
            <a:r>
              <a:rPr lang="en-US" sz="2400" i="1" dirty="0"/>
              <a:t>A complex whole which includes knowledge, belief, art, morals, law, custom, and other capabilities acquired by man as a member of society”.</a:t>
            </a:r>
            <a:r>
              <a:rPr lang="en-US" sz="2400" dirty="0"/>
              <a:t> (1870s anthropologist Edward </a:t>
            </a:r>
            <a:r>
              <a:rPr lang="en-US" sz="2400" dirty="0" err="1"/>
              <a:t>Tylor</a:t>
            </a:r>
            <a:r>
              <a:rPr lang="en-US" sz="24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r>
              <a:rPr lang="en-US" sz="2800" dirty="0"/>
              <a:t>What we see as ‘normal’ is largely a result of the cultures we come from</a:t>
            </a:r>
          </a:p>
        </p:txBody>
      </p:sp>
      <p:pic>
        <p:nvPicPr>
          <p:cNvPr id="124933" name="Picture 5" descr="C:\Documents and Settings\dbegg\Local Settings\Temporary Internet Files\Content.IE5\0MT6YBFG\MCj043367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802" y="2564904"/>
            <a:ext cx="1160198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C000"/>
                </a:solidFill>
              </a:rPr>
              <a:t>Safety &amp; Security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General Tips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Potential Risks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Common Sense</a:t>
            </a:r>
          </a:p>
          <a:p>
            <a:pPr marL="914400" lvl="1" indent="-51435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180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8200"/>
            <a:ext cx="684076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Safety </a:t>
            </a:r>
            <a:r>
              <a:rPr lang="en-US" dirty="0" smtClean="0">
                <a:solidFill>
                  <a:srgbClr val="FFC000"/>
                </a:solidFill>
              </a:rPr>
              <a:t>Tips - General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Key concepts: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attention to your surroundings – use active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attention to how you carry yourself – avoid looking like a ‘tourist’</a:t>
            </a:r>
            <a:endParaRPr lang="en-US" dirty="0"/>
          </a:p>
        </p:txBody>
      </p:sp>
      <p:pic>
        <p:nvPicPr>
          <p:cNvPr id="2051" name="Picture 3" descr="C:\Documents and Settings\dbegg\Local Settings\Temporary Internet Files\Content.IE5\C5UZGDQV\MCSY008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115616" cy="1116732"/>
          </a:xfrm>
          <a:prstGeom prst="rect">
            <a:avLst/>
          </a:prstGeom>
          <a:noFill/>
        </p:spPr>
      </p:pic>
      <p:pic>
        <p:nvPicPr>
          <p:cNvPr id="7" name="Picture 3" descr="C:\Documents and Settings\dbegg\Local Settings\Temporary Internet Files\Content.IE5\C5UZGDQV\MCSY008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22" y="836712"/>
            <a:ext cx="1150977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12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982544" cy="1143000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General Safety Tips: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Arrival &amp; Departure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57400"/>
            <a:ext cx="8208912" cy="4114800"/>
          </a:xfrm>
        </p:spPr>
        <p:txBody>
          <a:bodyPr/>
          <a:lstStyle/>
          <a:p>
            <a:r>
              <a:rPr lang="en-US" sz="2800" dirty="0"/>
              <a:t>Most vulnerable situations while traveling</a:t>
            </a:r>
          </a:p>
          <a:p>
            <a:r>
              <a:rPr lang="en-US" sz="2800" dirty="0"/>
              <a:t>Keep all carry-on luggage strictly within your control at all times. </a:t>
            </a:r>
          </a:p>
          <a:p>
            <a:pPr lvl="1"/>
            <a:r>
              <a:rPr lang="en-US" sz="2400" dirty="0"/>
              <a:t>Take it with you even when going into the washroom.</a:t>
            </a:r>
          </a:p>
          <a:p>
            <a:pPr lvl="1"/>
            <a:r>
              <a:rPr lang="en-US" sz="2400" dirty="0"/>
              <a:t>Only carry on luggage that you can safely maneuver and control.</a:t>
            </a:r>
          </a:p>
          <a:p>
            <a:r>
              <a:rPr lang="en-US" sz="2800" dirty="0"/>
              <a:t>Watch for persons in airports or other terminal </a:t>
            </a:r>
            <a:r>
              <a:rPr lang="en-US" sz="2800" dirty="0" smtClean="0"/>
              <a:t>destinations </a:t>
            </a:r>
            <a:r>
              <a:rPr lang="en-US" sz="2800" dirty="0"/>
              <a:t>who seem to be watching persons more than travel schedules, etc. </a:t>
            </a:r>
          </a:p>
          <a:p>
            <a:endParaRPr lang="en-US" sz="2800" dirty="0"/>
          </a:p>
        </p:txBody>
      </p:sp>
      <p:pic>
        <p:nvPicPr>
          <p:cNvPr id="10242" name="Picture 2" descr="C:\Documents and Settings\dbegg\Local Settings\Temporary Internet Files\Content.IE5\5JO10BEG\MC9004389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836712"/>
            <a:ext cx="1619672" cy="181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2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153400" cy="115064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Safety Tips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600" dirty="0"/>
              <a:t>Walk confidently and in a manner that suggests that you know where you are going. </a:t>
            </a:r>
          </a:p>
          <a:p>
            <a:pPr lvl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000" dirty="0"/>
              <a:t>Suspects are on the look out for potential travelers who appear lost and confused.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Carry your passport on your person in a safe and secure </a:t>
            </a:r>
            <a:r>
              <a:rPr lang="en-US" sz="2600" dirty="0" smtClean="0"/>
              <a:t>manner.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Money belt a very good idea – used properly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 aware of your possessions and how you carry them.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safest place for your valuables is the hotel safe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600" dirty="0"/>
              <a:t>Don’t ignore your intuition.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you have a bad </a:t>
            </a:r>
            <a:r>
              <a:rPr lang="en-US" sz="2000" dirty="0" smtClean="0"/>
              <a:t>feeling about a situation, get out.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074" name="Picture 2" descr="C:\Documents and Settings\dbegg\Local Settings\Temporary Internet Files\Content.IE5\G5IJWXYN\MCj04260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26986"/>
            <a:ext cx="1751289" cy="1450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Safety Tips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Don’t be baited into a confrontation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Go with a group when </a:t>
            </a:r>
            <a:r>
              <a:rPr lang="en-US" sz="2800" dirty="0" smtClean="0"/>
              <a:t>possible, especially when going out for the evening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Watch </a:t>
            </a:r>
            <a:r>
              <a:rPr lang="en-US" sz="2000" dirty="0"/>
              <a:t>over each </a:t>
            </a:r>
            <a:r>
              <a:rPr lang="en-US" sz="2000" dirty="0" smtClean="0"/>
              <a:t>other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 aware that you can also be distracted BY the </a:t>
            </a:r>
            <a:r>
              <a:rPr lang="en-US" sz="2000" dirty="0" smtClean="0"/>
              <a:t>group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 </a:t>
            </a:r>
            <a:r>
              <a:rPr lang="en-US" sz="2800" dirty="0"/>
              <a:t>avoid being a target, dress conservatively.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Don't wear expensive-looking jewelry</a:t>
            </a:r>
            <a:r>
              <a:rPr lang="en-US" sz="2000" dirty="0" smtClean="0"/>
              <a:t>.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USE YOUR COMMON SENSE</a:t>
            </a:r>
            <a:endParaRPr lang="en-US" sz="4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098" name="Picture 2" descr="C:\Documents and Settings\dbegg\Local Settings\Temporary Internet Files\Content.IE5\C5UZGDQV\MCj04125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720"/>
            <a:ext cx="1251479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862608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Potential Risks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399384"/>
          </a:xfrm>
        </p:spPr>
        <p:txBody>
          <a:bodyPr/>
          <a:lstStyle/>
          <a:p>
            <a:r>
              <a:rPr lang="en-CA" sz="2600" dirty="0" smtClean="0"/>
              <a:t>Streets &amp; Sidewalks</a:t>
            </a:r>
          </a:p>
          <a:p>
            <a:r>
              <a:rPr lang="en-CA" sz="2600" dirty="0" smtClean="0"/>
              <a:t>Pick Pocketing &amp; Bag Snatching</a:t>
            </a:r>
          </a:p>
          <a:p>
            <a:r>
              <a:rPr lang="en-CA" sz="2600" dirty="0" smtClean="0"/>
              <a:t>Political unrest</a:t>
            </a:r>
          </a:p>
          <a:p>
            <a:r>
              <a:rPr lang="en-CA" sz="2600" dirty="0" smtClean="0"/>
              <a:t>Assault/mugging</a:t>
            </a:r>
          </a:p>
          <a:p>
            <a:r>
              <a:rPr lang="en-CA" sz="2600" dirty="0" smtClean="0"/>
              <a:t>Available Level of Medical Care</a:t>
            </a:r>
          </a:p>
          <a:p>
            <a:r>
              <a:rPr lang="en-CA" sz="2600" dirty="0" smtClean="0"/>
              <a:t>Mosquitoes</a:t>
            </a:r>
          </a:p>
          <a:p>
            <a:r>
              <a:rPr lang="en-CA" sz="2600" dirty="0" smtClean="0"/>
              <a:t>Water and Food</a:t>
            </a:r>
          </a:p>
          <a:p>
            <a:r>
              <a:rPr lang="en-CA" sz="2600" dirty="0" smtClean="0"/>
              <a:t>Scams</a:t>
            </a:r>
          </a:p>
          <a:p>
            <a:r>
              <a:rPr lang="en-CA" sz="2600" dirty="0" smtClean="0"/>
              <a:t>Altitude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1224136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Streets &amp; Sidewalks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98069"/>
          </a:xfrm>
        </p:spPr>
        <p:txBody>
          <a:bodyPr/>
          <a:lstStyle/>
          <a:p>
            <a:pPr marL="514350" indent="-514350"/>
            <a:r>
              <a:rPr lang="en-US" sz="2400" dirty="0" smtClean="0"/>
              <a:t>More tourists are injured by traffic than anything else</a:t>
            </a:r>
          </a:p>
          <a:p>
            <a:pPr marL="514350" indent="-514350"/>
            <a:r>
              <a:rPr lang="en-US" sz="2400" dirty="0" smtClean="0"/>
              <a:t>Obvious – look both ways, and keep an eye on approaching traffic – not just cars, but motorcycles too</a:t>
            </a:r>
          </a:p>
          <a:p>
            <a:pPr marL="514350" indent="-514350"/>
            <a:r>
              <a:rPr lang="en-US" sz="2400" dirty="0" smtClean="0"/>
              <a:t>Traffic rules are not always respected in the same way as you are used to in Toronto – do not expect right of way as a pedestrian!</a:t>
            </a:r>
          </a:p>
          <a:p>
            <a:pPr marL="1314450" lvl="2" indent="-514350"/>
            <a:r>
              <a:rPr lang="en-US" sz="2000" dirty="0" smtClean="0"/>
              <a:t>Watch your step - be aware of steep curbs, uneven cobbles, construction debris, low signs, awnings, vendor cart refuse, sleeping dogs (or people) and anything else that could trip you up (potentially falling into traffic)</a:t>
            </a:r>
          </a:p>
          <a:p>
            <a:pPr lvl="1"/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836712"/>
            <a:ext cx="2123728" cy="14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192"/>
            <a:ext cx="1561356" cy="20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44816" cy="1080120"/>
          </a:xfrm>
        </p:spPr>
        <p:txBody>
          <a:bodyPr/>
          <a:lstStyle/>
          <a:p>
            <a:pPr marL="514350" indent="-514350"/>
            <a:r>
              <a:rPr lang="en-US" sz="4000" dirty="0" err="1" smtClean="0">
                <a:solidFill>
                  <a:srgbClr val="FFC000"/>
                </a:solidFill>
              </a:rPr>
              <a:t>Pickpocketing</a:t>
            </a:r>
            <a:r>
              <a:rPr lang="en-US" sz="4000" dirty="0" smtClean="0">
                <a:solidFill>
                  <a:srgbClr val="FFC000"/>
                </a:solidFill>
              </a:rPr>
              <a:t> &amp; Bag Snatching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28588"/>
          </a:xfrm>
        </p:spPr>
        <p:txBody>
          <a:bodyPr/>
          <a:lstStyle/>
          <a:p>
            <a:pPr marL="514350" indent="-514350"/>
            <a:r>
              <a:rPr lang="en-US" sz="2600" dirty="0" smtClean="0"/>
              <a:t>Most common in areas frequented by foreigners </a:t>
            </a:r>
          </a:p>
          <a:p>
            <a:pPr marL="914400" lvl="1" indent="-514350"/>
            <a:r>
              <a:rPr lang="en-US" sz="2400" dirty="0" smtClean="0"/>
              <a:t>particularly in both very crowded and nearly empty areas (markets, airports, train/bus stations, public transit, etc.).  </a:t>
            </a:r>
          </a:p>
          <a:p>
            <a:pPr marL="914400" lvl="1" indent="-514350"/>
            <a:r>
              <a:rPr lang="en-US" sz="2400" dirty="0" smtClean="0"/>
              <a:t>Be aware of distraction ploys</a:t>
            </a:r>
          </a:p>
          <a:p>
            <a:pPr marL="514350" indent="-514350"/>
            <a:r>
              <a:rPr lang="en-US" sz="2600" dirty="0" smtClean="0"/>
              <a:t>Be aware of your surroundings</a:t>
            </a:r>
          </a:p>
          <a:p>
            <a:pPr marL="514350" indent="-514350"/>
            <a:r>
              <a:rPr lang="en-US" sz="2600" dirty="0" smtClean="0"/>
              <a:t>Stay alert, keep track of your belongings</a:t>
            </a:r>
          </a:p>
          <a:p>
            <a:pPr marL="914400" lvl="1" indent="-514350"/>
            <a:r>
              <a:rPr lang="en-US" sz="2400" dirty="0" smtClean="0"/>
              <a:t>Keep your mobile device </a:t>
            </a:r>
            <a:r>
              <a:rPr lang="en-US" sz="2400" dirty="0" smtClean="0">
                <a:solidFill>
                  <a:srgbClr val="FFCC66"/>
                </a:solidFill>
              </a:rPr>
              <a:t>HIDDEN</a:t>
            </a:r>
          </a:p>
          <a:p>
            <a:pPr marL="914400" lvl="1" indent="-514350"/>
            <a:r>
              <a:rPr lang="en-US" sz="2400" dirty="0" smtClean="0"/>
              <a:t>How do you carry your purse or wallet?</a:t>
            </a:r>
          </a:p>
          <a:p>
            <a:pPr marL="914400" lvl="1" indent="-514350"/>
            <a:r>
              <a:rPr lang="en-US" sz="2400" dirty="0" smtClean="0"/>
              <a:t>What about when you sit down for a meal or drink?</a:t>
            </a:r>
            <a:endParaRPr lang="en-CA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3" y="3254797"/>
            <a:ext cx="2123728" cy="21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491064" cy="1152127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Money Belts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r>
              <a:rPr lang="en-CA" dirty="0" smtClean="0"/>
              <a:t>Use one – use it properly</a:t>
            </a:r>
          </a:p>
          <a:p>
            <a:r>
              <a:rPr lang="en-CA" dirty="0" smtClean="0"/>
              <a:t>“Keep it secret, keep it safe”</a:t>
            </a:r>
          </a:p>
          <a:p>
            <a:r>
              <a:rPr lang="en-CA" dirty="0" smtClean="0"/>
              <a:t>Choose a style that suits your type of activity and personal style</a:t>
            </a:r>
          </a:p>
          <a:p>
            <a:r>
              <a:rPr lang="en-CA" dirty="0" smtClean="0"/>
              <a:t>DO NOT ‘</a:t>
            </a:r>
            <a:r>
              <a:rPr lang="en-CA" dirty="0"/>
              <a:t>d</a:t>
            </a:r>
            <a:r>
              <a:rPr lang="en-CA" dirty="0" smtClean="0"/>
              <a:t>ig </a:t>
            </a:r>
            <a:r>
              <a:rPr lang="en-CA" dirty="0"/>
              <a:t>i</a:t>
            </a:r>
            <a:r>
              <a:rPr lang="en-CA" dirty="0" smtClean="0"/>
              <a:t>n’ in public (keep using your wallet or purse for day-to-day expenses)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80728"/>
            <a:ext cx="19994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1296144" cy="12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4522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445224"/>
            <a:ext cx="1777380" cy="72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3012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Political Unrest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02125"/>
          </a:xfrm>
        </p:spPr>
        <p:txBody>
          <a:bodyPr/>
          <a:lstStyle/>
          <a:p>
            <a:pPr marL="514350" indent="-514350"/>
            <a:r>
              <a:rPr lang="en-US" dirty="0" smtClean="0"/>
              <a:t>Avoid all forms of rally, protest or political gathering </a:t>
            </a:r>
          </a:p>
          <a:p>
            <a:pPr marL="914400" lvl="1" indent="-514350"/>
            <a:r>
              <a:rPr lang="en-US" dirty="0" smtClean="0"/>
              <a:t>Always possibility for violence (police involvement, rival parties, etc.)</a:t>
            </a:r>
          </a:p>
          <a:p>
            <a:pPr marL="914400" lvl="1" indent="-514350"/>
            <a:r>
              <a:rPr lang="en-US" dirty="0" smtClean="0"/>
              <a:t>Government response very different in different jurisdictions (Canada relatively mild by comparison)</a:t>
            </a:r>
          </a:p>
          <a:p>
            <a:pPr marL="914400" lvl="1" indent="-514350"/>
            <a:r>
              <a:rPr lang="en-US" dirty="0" smtClean="0"/>
              <a:t>Follow local affairs in the news – before and during trip</a:t>
            </a:r>
          </a:p>
        </p:txBody>
      </p:sp>
      <p:pic>
        <p:nvPicPr>
          <p:cNvPr id="4" name="Picture 2" descr="C:\Documents and Settings\dbegg\Local Settings\Temporary Internet Files\Content.IE5\G5IJWXYN\MCBS0024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45224"/>
            <a:ext cx="3366706" cy="12704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836712"/>
            <a:ext cx="6116860" cy="129614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3 Stages of </a:t>
            </a:r>
            <a:r>
              <a:rPr lang="en-US" dirty="0" smtClean="0">
                <a:solidFill>
                  <a:srgbClr val="FFC000"/>
                </a:solidFill>
              </a:rPr>
              <a:t>‘Culture Shock’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8880"/>
            <a:ext cx="8002588" cy="3782044"/>
          </a:xfrm>
        </p:spPr>
        <p:txBody>
          <a:bodyPr/>
          <a:lstStyle/>
          <a:p>
            <a:pPr marL="533400" indent="-533400">
              <a:buClr>
                <a:srgbClr val="FF5050"/>
              </a:buClr>
              <a:buSzTx/>
              <a:buFont typeface="Wingdings" pitchFamily="2" charset="2"/>
              <a:buAutoNum type="arabicPeriod"/>
            </a:pPr>
            <a:r>
              <a:rPr lang="en-CA" sz="2800" dirty="0"/>
              <a:t>Honeymoon</a:t>
            </a:r>
          </a:p>
          <a:p>
            <a:pPr marL="914400" lvl="1" indent="-457200"/>
            <a:r>
              <a:rPr lang="en-CA" sz="2400" dirty="0"/>
              <a:t>Love it! – novelty and adventure</a:t>
            </a:r>
          </a:p>
          <a:p>
            <a:pPr marL="533400" indent="-533400">
              <a:buClr>
                <a:srgbClr val="FF5050"/>
              </a:buClr>
              <a:buSzTx/>
              <a:buFont typeface="Wingdings" pitchFamily="2" charset="2"/>
              <a:buAutoNum type="arabicPeriod"/>
            </a:pPr>
            <a:r>
              <a:rPr lang="en-CA" sz="2800" dirty="0"/>
              <a:t>Culture Shock </a:t>
            </a:r>
          </a:p>
          <a:p>
            <a:pPr marL="914400" lvl="1" indent="-457200"/>
            <a:r>
              <a:rPr lang="en-CA" sz="2400" dirty="0"/>
              <a:t>Loathe it! – “This is NOT the way things are </a:t>
            </a:r>
            <a:r>
              <a:rPr lang="en-CA" sz="2400" dirty="0" smtClean="0"/>
              <a:t>meant </a:t>
            </a:r>
            <a:r>
              <a:rPr lang="en-CA" sz="2400" dirty="0"/>
              <a:t>to be</a:t>
            </a:r>
            <a:r>
              <a:rPr lang="en-CA" sz="2400" dirty="0" smtClean="0"/>
              <a:t>!”</a:t>
            </a:r>
          </a:p>
          <a:p>
            <a:pPr marL="914400" lvl="1" indent="-457200"/>
            <a:r>
              <a:rPr lang="en-CA" sz="2400" dirty="0" smtClean="0"/>
              <a:t>‘Cognitive dissonance’</a:t>
            </a:r>
            <a:endParaRPr lang="en-CA" sz="2400" dirty="0"/>
          </a:p>
          <a:p>
            <a:pPr marL="533400" indent="-533400">
              <a:buClr>
                <a:srgbClr val="FF5050"/>
              </a:buClr>
              <a:buSzTx/>
              <a:buFont typeface="Wingdings" pitchFamily="2" charset="2"/>
              <a:buAutoNum type="arabicPeriod"/>
            </a:pPr>
            <a:r>
              <a:rPr lang="en-CA" sz="2800" dirty="0"/>
              <a:t>Acceptance </a:t>
            </a:r>
          </a:p>
          <a:p>
            <a:pPr marL="914400" lvl="1" indent="-457200"/>
            <a:r>
              <a:rPr lang="en-CA" sz="2400" dirty="0"/>
              <a:t>Adjust to it! – finding ways to cope 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7"/>
            <a:ext cx="2212082" cy="28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Assault/Muggings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142655"/>
          </a:xfrm>
        </p:spPr>
        <p:txBody>
          <a:bodyPr/>
          <a:lstStyle/>
          <a:p>
            <a:pPr marL="914400" lvl="1" indent="-514350"/>
            <a:r>
              <a:rPr lang="en-US" dirty="0" smtClean="0"/>
              <a:t>Less common than </a:t>
            </a:r>
            <a:r>
              <a:rPr lang="en-US" dirty="0" err="1" smtClean="0"/>
              <a:t>pickpocketing</a:t>
            </a:r>
            <a:r>
              <a:rPr lang="en-US" dirty="0" smtClean="0"/>
              <a:t>/bag snatching</a:t>
            </a:r>
          </a:p>
          <a:p>
            <a:pPr marL="914400" lvl="1" indent="-514350"/>
            <a:r>
              <a:rPr lang="en-US" dirty="0" smtClean="0"/>
              <a:t>DO NOT RESIST – can easily turn violent</a:t>
            </a:r>
          </a:p>
          <a:p>
            <a:pPr marL="1314450" lvl="2" indent="-514350"/>
            <a:r>
              <a:rPr lang="en-US" u="sng" dirty="0" smtClean="0"/>
              <a:t>Opposite in case of sexual assault</a:t>
            </a:r>
          </a:p>
          <a:p>
            <a:pPr marL="914400" lvl="1" indent="-514350"/>
            <a:r>
              <a:rPr lang="en-US" dirty="0" smtClean="0"/>
              <a:t>Some travelers carry a ‘decoy’ wallet</a:t>
            </a:r>
          </a:p>
          <a:p>
            <a:pPr marL="914400" lvl="1" indent="-514350"/>
            <a:r>
              <a:rPr lang="en-US" dirty="0" smtClean="0"/>
              <a:t>Go to the ATM with a buddy… you are always safer in a group, especially out at bars/clubs, at night, etc.</a:t>
            </a:r>
          </a:p>
          <a:p>
            <a:endParaRPr lang="en-CA" dirty="0"/>
          </a:p>
        </p:txBody>
      </p:sp>
      <p:pic>
        <p:nvPicPr>
          <p:cNvPr id="10242" name="Picture 2" descr="C:\Documents and Settings\dbegg\Local Settings\Temporary Internet Files\Content.IE5\CPYVOX6B\MCBS0101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123728" cy="1422807"/>
          </a:xfrm>
          <a:prstGeom prst="rect">
            <a:avLst/>
          </a:prstGeom>
          <a:noFill/>
        </p:spPr>
      </p:pic>
      <p:pic>
        <p:nvPicPr>
          <p:cNvPr id="10243" name="Picture 3" descr="C:\Documents and Settings\dbegg\Local Settings\Temporary Internet Files\Content.IE5\GX6ZCLYN\MCj025082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157192"/>
            <a:ext cx="4055952" cy="1136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Drugging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4133"/>
          </a:xfrm>
        </p:spPr>
        <p:txBody>
          <a:bodyPr/>
          <a:lstStyle/>
          <a:p>
            <a:r>
              <a:rPr lang="en-CA" sz="2800" dirty="0" smtClean="0"/>
              <a:t>Number of different substances can be slipped into food or drink, cigarettes or sprayed, etc.</a:t>
            </a:r>
          </a:p>
          <a:p>
            <a:r>
              <a:rPr lang="en-CA" sz="2800" dirty="0" smtClean="0"/>
              <a:t>Never leave belongings unsupervised</a:t>
            </a:r>
          </a:p>
          <a:p>
            <a:r>
              <a:rPr lang="en-CA" sz="2800" dirty="0" smtClean="0"/>
              <a:t>Don’t take food/drink/cigarettes offered by strangers</a:t>
            </a:r>
          </a:p>
          <a:p>
            <a:r>
              <a:rPr lang="en-CA" sz="2800" dirty="0" smtClean="0"/>
              <a:t>Watch your drink being poured</a:t>
            </a:r>
          </a:p>
          <a:p>
            <a:r>
              <a:rPr lang="en-CA" sz="2800" dirty="0" smtClean="0"/>
              <a:t>Always safest as a member of a group</a:t>
            </a:r>
          </a:p>
          <a:p>
            <a:r>
              <a:rPr lang="en-CA" sz="2800" dirty="0" smtClean="0"/>
              <a:t>Keep an eye on each other’s behaviour, </a:t>
            </a:r>
            <a:br>
              <a:rPr lang="en-CA" sz="2800" dirty="0" smtClean="0"/>
            </a:br>
            <a:r>
              <a:rPr lang="en-CA" sz="2800" dirty="0" smtClean="0"/>
              <a:t>note sudden changes</a:t>
            </a:r>
          </a:p>
        </p:txBody>
      </p:sp>
      <p:pic>
        <p:nvPicPr>
          <p:cNvPr id="6148" name="Picture 4" descr="C:\Documents and Settings\dbegg\Local Settings\Temporary Internet Files\Content.IE5\E4MATANR\MC900211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88830"/>
            <a:ext cx="3707904" cy="1869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en-CA" sz="4800" dirty="0" smtClean="0">
                <a:solidFill>
                  <a:srgbClr val="FFC000"/>
                </a:solidFill>
              </a:rPr>
              <a:t>Pack your common sense!</a:t>
            </a:r>
            <a:endParaRPr lang="en-CA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n-CA" sz="2800" b="1" dirty="0" smtClean="0"/>
              <a:t>Don’t take </a:t>
            </a:r>
            <a:r>
              <a:rPr lang="en-CA" sz="2800" b="1" u="sng" dirty="0" smtClean="0"/>
              <a:t>unnecessary</a:t>
            </a:r>
            <a:r>
              <a:rPr lang="en-CA" sz="2800" b="1" dirty="0" smtClean="0"/>
              <a:t> </a:t>
            </a:r>
            <a:r>
              <a:rPr lang="en-CA" sz="2800" b="1" u="sng" dirty="0" smtClean="0"/>
              <a:t>risks</a:t>
            </a:r>
          </a:p>
          <a:p>
            <a:pPr lvl="1"/>
            <a:r>
              <a:rPr lang="en-CA" sz="2400" dirty="0" smtClean="0"/>
              <a:t>Travellers take risks abroad that they never would at home like in terms of alcohol, drugs, </a:t>
            </a:r>
          </a:p>
          <a:p>
            <a:r>
              <a:rPr lang="en-CA" sz="2800" dirty="0" smtClean="0"/>
              <a:t>Be aware of your surroundings and belongings</a:t>
            </a:r>
          </a:p>
          <a:p>
            <a:r>
              <a:rPr lang="en-CA" sz="2800" dirty="0" smtClean="0"/>
              <a:t>Know </a:t>
            </a:r>
            <a:r>
              <a:rPr lang="en-CA" sz="2800" u="sng" dirty="0" smtClean="0"/>
              <a:t>who</a:t>
            </a:r>
            <a:r>
              <a:rPr lang="en-CA" sz="2800" dirty="0" smtClean="0"/>
              <a:t> and </a:t>
            </a:r>
            <a:r>
              <a:rPr lang="en-CA" sz="2800" u="sng" dirty="0" smtClean="0"/>
              <a:t>how</a:t>
            </a:r>
            <a:r>
              <a:rPr lang="en-CA" sz="2800" dirty="0" smtClean="0"/>
              <a:t> to ask for help</a:t>
            </a:r>
          </a:p>
          <a:p>
            <a:r>
              <a:rPr lang="en-CA" sz="2800" dirty="0" smtClean="0"/>
              <a:t>Avoid drawing undue attention to your status as an tourist/outsider - you may not ‘blend in’, but don’t need to ‘stick out’</a:t>
            </a:r>
          </a:p>
          <a:p>
            <a:r>
              <a:rPr lang="en-CA" sz="2800" dirty="0" smtClean="0"/>
              <a:t>If in doubt, ask (a trusted source)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begg\Local Settings\Temporary Internet Files\Content.IE5\P9KPGMRE\MC900013449[1].wmf"/>
          <p:cNvPicPr>
            <a:picLocks noChangeAspect="1" noChangeArrowheads="1"/>
          </p:cNvPicPr>
          <p:nvPr/>
        </p:nvPicPr>
        <p:blipFill>
          <a:blip r:embed="rId2" cstate="print">
            <a:lum contrast="-89000"/>
          </a:blip>
          <a:srcRect/>
          <a:stretch>
            <a:fillRect/>
          </a:stretch>
        </p:blipFill>
        <p:spPr bwMode="auto">
          <a:xfrm>
            <a:off x="2267744" y="1628800"/>
            <a:ext cx="5472608" cy="46016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6640" cy="862608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C000"/>
                </a:solidFill>
              </a:rPr>
              <a:t>Your Excellency…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28800"/>
            <a:ext cx="8501122" cy="4943471"/>
          </a:xfrm>
        </p:spPr>
        <p:txBody>
          <a:bodyPr/>
          <a:lstStyle/>
          <a:p>
            <a:pPr>
              <a:defRPr/>
            </a:pPr>
            <a:r>
              <a:rPr lang="en-CA" sz="2800" dirty="0" smtClean="0"/>
              <a:t>You are an Ambassador for Ryerson, Toronto and Canada</a:t>
            </a:r>
          </a:p>
          <a:p>
            <a:pPr>
              <a:defRPr/>
            </a:pPr>
            <a:r>
              <a:rPr lang="en-CA" sz="2800" dirty="0" smtClean="0"/>
              <a:t>The value of your degree is directly related to Ryerson’s reputation</a:t>
            </a:r>
          </a:p>
          <a:p>
            <a:pPr lvl="1">
              <a:defRPr/>
            </a:pPr>
            <a:r>
              <a:rPr lang="en-CA" sz="2400" dirty="0" smtClean="0"/>
              <a:t>If you hurt that reputation, the value of your degree is lessened</a:t>
            </a:r>
          </a:p>
          <a:p>
            <a:pPr lvl="1">
              <a:defRPr/>
            </a:pPr>
            <a:r>
              <a:rPr lang="en-CA" sz="2400" dirty="0" smtClean="0"/>
              <a:t>Think about your actions – a positive impression is a value to the entire community</a:t>
            </a:r>
          </a:p>
          <a:p>
            <a:pPr>
              <a:defRPr/>
            </a:pPr>
            <a:r>
              <a:rPr lang="en-CA" sz="2800" dirty="0" smtClean="0"/>
              <a:t>Know a bit about Ryerson and take pride in representing us</a:t>
            </a:r>
          </a:p>
          <a:p>
            <a:pPr>
              <a:defRPr/>
            </a:pP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931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50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Emergencies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r>
              <a:rPr lang="en-CA" sz="2400" dirty="0" smtClean="0"/>
              <a:t>You should k</a:t>
            </a:r>
            <a:r>
              <a:rPr lang="en-CA" sz="2400" dirty="0" smtClean="0"/>
              <a:t>now:</a:t>
            </a:r>
            <a:endParaRPr lang="en-CA" sz="2400" dirty="0" smtClean="0"/>
          </a:p>
          <a:p>
            <a:pPr lvl="1"/>
            <a:r>
              <a:rPr lang="en-CA" sz="2000" dirty="0" smtClean="0"/>
              <a:t>Health insurance provider and membership #</a:t>
            </a:r>
          </a:p>
          <a:p>
            <a:pPr lvl="1"/>
            <a:r>
              <a:rPr lang="en-CA" sz="2000" dirty="0" smtClean="0"/>
              <a:t>Canadian </a:t>
            </a:r>
            <a:r>
              <a:rPr lang="en-CA" sz="2000" dirty="0" smtClean="0"/>
              <a:t>mission contact information</a:t>
            </a:r>
          </a:p>
          <a:p>
            <a:pPr lvl="1"/>
            <a:r>
              <a:rPr lang="en-CA" sz="2000" dirty="0" smtClean="0"/>
              <a:t>Local emergency number is </a:t>
            </a:r>
            <a:r>
              <a:rPr lang="en-CA" sz="2000" dirty="0" smtClean="0"/>
              <a:t>112</a:t>
            </a:r>
            <a:endParaRPr lang="en-CA" sz="2000" dirty="0" smtClean="0"/>
          </a:p>
          <a:p>
            <a:pPr lvl="1"/>
            <a:r>
              <a:rPr lang="en-CA" sz="2000" dirty="0" smtClean="0"/>
              <a:t>International SOS membership</a:t>
            </a:r>
          </a:p>
          <a:p>
            <a:r>
              <a:rPr lang="en-CA" sz="2400" dirty="0" smtClean="0"/>
              <a:t>Familiarize yourself with what the Canadian embassy, consulate or HC can and cannot do for you</a:t>
            </a:r>
          </a:p>
          <a:p>
            <a:r>
              <a:rPr lang="en-CA" sz="2400" dirty="0" smtClean="0"/>
              <a:t>Be aware of any policies/procedures put in place by host organization or site</a:t>
            </a:r>
            <a:endParaRPr lang="en-CA" sz="2400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131024" cy="100811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 Closing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0116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Be sure to:</a:t>
            </a:r>
          </a:p>
          <a:p>
            <a:r>
              <a:rPr lang="en-US" sz="2400" dirty="0" smtClean="0"/>
              <a:t>Visit </a:t>
            </a:r>
            <a:r>
              <a:rPr lang="en-US" sz="2400" dirty="0" smtClean="0">
                <a:hlinkClick r:id="rId2"/>
              </a:rPr>
              <a:t>www.ryerson.ca/ri</a:t>
            </a:r>
            <a:r>
              <a:rPr lang="en-US" sz="2400" dirty="0" smtClean="0"/>
              <a:t> to:</a:t>
            </a:r>
          </a:p>
          <a:p>
            <a:pPr lvl="1"/>
            <a:r>
              <a:rPr lang="en-US" sz="2000" dirty="0" smtClean="0"/>
              <a:t>register your participation</a:t>
            </a:r>
          </a:p>
          <a:p>
            <a:pPr lvl="1"/>
            <a:r>
              <a:rPr lang="en-US" sz="2000" dirty="0" smtClean="0"/>
              <a:t>check out our online travel resources </a:t>
            </a:r>
          </a:p>
          <a:p>
            <a:r>
              <a:rPr lang="en-US" sz="2400" dirty="0" smtClean="0"/>
              <a:t>Arrange for health and/or travel insurance</a:t>
            </a:r>
          </a:p>
          <a:p>
            <a:r>
              <a:rPr lang="en-US" sz="2400" dirty="0" smtClean="0"/>
              <a:t>Prepare a budget, a map and information to leave at home</a:t>
            </a:r>
          </a:p>
          <a:p>
            <a:r>
              <a:rPr lang="en-US" sz="2400" dirty="0" smtClean="0"/>
              <a:t>Take the time to learn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a few key phrases</a:t>
            </a:r>
          </a:p>
          <a:p>
            <a:r>
              <a:rPr lang="en-US" sz="2400" dirty="0" smtClean="0"/>
              <a:t>Take the safety tips and risk management steps to heart…but don’t forget to enjoy yourselves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HAVE A FANTASTIC TRIP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CA" sz="2800" dirty="0"/>
          </a:p>
        </p:txBody>
      </p:sp>
      <p:pic>
        <p:nvPicPr>
          <p:cNvPr id="4" name="Picture 3" descr="RI_orange bo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3509634" cy="180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764704"/>
            <a:ext cx="7635875" cy="100811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Culture Shock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Am I feeling it?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02624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Know what to expect!  </a:t>
            </a:r>
            <a:r>
              <a:rPr lang="en-CA" u="sng" dirty="0"/>
              <a:t>Some</a:t>
            </a:r>
            <a:r>
              <a:rPr lang="en-CA" dirty="0"/>
              <a:t> of the symptoms of Culture Shock are: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Feelings of withdrawal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Feeling angry over minor inconveniences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Sudden feeling of intense loyalty to home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Changes in appetite or energy level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Depression or unexplainable crying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Exaggerated cleanliness 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…</a:t>
            </a:r>
          </a:p>
          <a:p>
            <a:pPr lvl="1">
              <a:lnSpc>
                <a:spcPct val="90000"/>
              </a:lnSpc>
            </a:pPr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61856"/>
            <a:ext cx="19477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Culture Shock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S</a:t>
            </a:r>
            <a:r>
              <a:rPr lang="en-US" sz="2400" dirty="0">
                <a:solidFill>
                  <a:srgbClr val="FFC000"/>
                </a:solidFill>
              </a:rPr>
              <a:t>trategies for coping with life abroad: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363272" cy="4295970"/>
          </a:xfrm>
        </p:spPr>
        <p:txBody>
          <a:bodyPr/>
          <a:lstStyle/>
          <a:p>
            <a:r>
              <a:rPr lang="en-US" sz="2800" dirty="0"/>
              <a:t>Keep in touch with the familiar</a:t>
            </a:r>
          </a:p>
          <a:p>
            <a:r>
              <a:rPr lang="en-US" sz="2800" dirty="0"/>
              <a:t>Keep a journal</a:t>
            </a:r>
          </a:p>
          <a:p>
            <a:r>
              <a:rPr lang="en-US" sz="2800" dirty="0"/>
              <a:t>Get active, get involved</a:t>
            </a:r>
          </a:p>
          <a:p>
            <a:r>
              <a:rPr lang="en-US" sz="2800" dirty="0"/>
              <a:t>Find out more</a:t>
            </a:r>
          </a:p>
          <a:p>
            <a:r>
              <a:rPr lang="en-US" sz="2800" dirty="0"/>
              <a:t>Recognize what you’re going through</a:t>
            </a:r>
          </a:p>
          <a:p>
            <a:pPr lvl="1"/>
            <a:r>
              <a:rPr lang="en-US" sz="2400" b="1" dirty="0"/>
              <a:t>Knowing</a:t>
            </a:r>
            <a:r>
              <a:rPr lang="en-US" sz="2400" dirty="0"/>
              <a:t> you’re suffering from culture shock can make it easier to survive it – this too shall pass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the end, a fantastic learning experience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30686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862608"/>
          </a:xfrm>
        </p:spPr>
        <p:txBody>
          <a:bodyPr/>
          <a:lstStyle/>
          <a:p>
            <a:r>
              <a:rPr lang="en-CA" b="1" dirty="0" smtClean="0">
                <a:solidFill>
                  <a:srgbClr val="FFC000"/>
                </a:solidFill>
              </a:rPr>
              <a:t>Travel Preparation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8153400" cy="43993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Passports and Visas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Medical Matters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Insurance (Travel, Health)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Money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Home and Family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Packing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 smtClean="0"/>
              <a:t>Ryerson Pre-Departure Protocols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3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6096000" cy="86409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Canadian </a:t>
            </a:r>
            <a:r>
              <a:rPr lang="en-US" dirty="0">
                <a:solidFill>
                  <a:srgbClr val="FFC000"/>
                </a:solidFill>
              </a:rPr>
              <a:t>Passports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Apply for a passport as soon as possible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Ensure that the expiry date of your passport is well beyond your return date (at least 6 months).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Make photocopies of your passport’s ID page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your passport is lost or stolen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Report the theft to the police </a:t>
            </a:r>
            <a:r>
              <a:rPr lang="en-US" u="sng" dirty="0"/>
              <a:t>immediately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Contact a Canadian mission for a replacement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Guard your passport carefully; </a:t>
            </a:r>
            <a:r>
              <a:rPr lang="en-US" sz="2800" dirty="0"/>
              <a:t>Do not leave it unattended…ever.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836712"/>
            <a:ext cx="152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Medical Matters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7413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effectLst/>
              </a:rPr>
              <a:t>For expert medical advice, see your doctor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nations require proof of vaccinations for entry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your health care provider: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‘usual’ immunizations are up to date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any specific immunizations for your destination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advice regarding other health risks/issues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www.iamat.org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comprehensive information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www.phac-aspc.gc.ca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information from the Public Health Agency of Canada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feel ill after returning home, it is worth a trip to the Dr. – be sure to draw attention to your travels</a:t>
            </a:r>
          </a:p>
          <a:p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dbegg\Local Settings\Temporary Internet Files\Content.IE5\CPYVOX6B\MCj0292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676042"/>
            <a:ext cx="3857620" cy="1875461"/>
          </a:xfrm>
          <a:prstGeom prst="rect">
            <a:avLst/>
          </a:prstGeom>
          <a:noFill/>
          <a:scene3d>
            <a:camera prst="orthographicFront">
              <a:rot lat="21497507" lon="21318008" rev="20404201"/>
            </a:camera>
            <a:lightRig rig="threePt" dir="t"/>
          </a:scene3d>
        </p:spPr>
      </p:pic>
      <p:pic>
        <p:nvPicPr>
          <p:cNvPr id="5" name="Picture 2" descr="C:\Documents and Settings\dbegg\Local Settings\Temporary Internet Files\Content.IE5\CPYVOX6B\MCj029255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643578"/>
            <a:ext cx="3924398" cy="1907926"/>
          </a:xfrm>
          <a:prstGeom prst="rect">
            <a:avLst/>
          </a:prstGeom>
          <a:noFill/>
          <a:scene3d>
            <a:camera prst="orthographicFront">
              <a:rot lat="20" lon="10800013" rev="1200016"/>
            </a:camera>
            <a:lightRig rig="threePt" dir="t"/>
          </a:scene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Ryerson_option4</Template>
  <TotalTime>7585</TotalTime>
  <Words>2110</Words>
  <Application>Microsoft Office PowerPoint</Application>
  <PresentationFormat>On-screen Show (4:3)</PresentationFormat>
  <Paragraphs>269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Times New Roman</vt:lpstr>
      <vt:lpstr>Wingdings</vt:lpstr>
      <vt:lpstr>Blank Presentation</vt:lpstr>
      <vt:lpstr>  Pre-Departure Session:  Austria and Italy   - updated September 6, 2017  </vt:lpstr>
      <vt:lpstr>Agenda</vt:lpstr>
      <vt:lpstr>Cross-Cultural Experience</vt:lpstr>
      <vt:lpstr>3 Stages of ‘Culture Shock’</vt:lpstr>
      <vt:lpstr>Culture Shock Am I feeling it?</vt:lpstr>
      <vt:lpstr>Culture Shock Strategies for coping with life abroad:</vt:lpstr>
      <vt:lpstr>Travel Preparation</vt:lpstr>
      <vt:lpstr>Canadian Passports</vt:lpstr>
      <vt:lpstr>Medical Matters</vt:lpstr>
      <vt:lpstr>Travel Insurance</vt:lpstr>
      <vt:lpstr> Health Insurance </vt:lpstr>
      <vt:lpstr>Money Issues</vt:lpstr>
      <vt:lpstr>Before you go…                     Home and family considerations </vt:lpstr>
      <vt:lpstr>Before you go… Prescriptions</vt:lpstr>
      <vt:lpstr>Before you go…             Medical Records</vt:lpstr>
      <vt:lpstr>Before you go… Research</vt:lpstr>
      <vt:lpstr>Before you go…     Leave it Behind</vt:lpstr>
      <vt:lpstr>Before you go…             Packing</vt:lpstr>
      <vt:lpstr>Before you go…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Pre-Departure Protocols</vt:lpstr>
      <vt:lpstr>Our Partner – International SOS</vt:lpstr>
      <vt:lpstr>International SOS-Get the App!</vt:lpstr>
      <vt:lpstr>General Safety Tips: Arrival &amp; Departure</vt:lpstr>
      <vt:lpstr>Safety &amp; Security</vt:lpstr>
      <vt:lpstr>Safety Tips - General</vt:lpstr>
      <vt:lpstr>General Safety Tips: Arrival &amp; Departure</vt:lpstr>
      <vt:lpstr>Safety Tips</vt:lpstr>
      <vt:lpstr>Safety Tips</vt:lpstr>
      <vt:lpstr>Potential Risks</vt:lpstr>
      <vt:lpstr>Streets &amp; Sidewalks</vt:lpstr>
      <vt:lpstr>Pickpocketing &amp; Bag Snatching</vt:lpstr>
      <vt:lpstr>Money Belts</vt:lpstr>
      <vt:lpstr>Political Unrest</vt:lpstr>
      <vt:lpstr>Assault/Muggings</vt:lpstr>
      <vt:lpstr>Drugging</vt:lpstr>
      <vt:lpstr>Pack your common sense!</vt:lpstr>
      <vt:lpstr>Your Excellency…</vt:lpstr>
      <vt:lpstr>Emergencies</vt:lpstr>
      <vt:lpstr>In Closing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Workshop</dc:title>
  <dc:creator>DEEB</dc:creator>
  <cp:lastModifiedBy>David Begg</cp:lastModifiedBy>
  <cp:revision>410</cp:revision>
  <dcterms:created xsi:type="dcterms:W3CDTF">2003-10-05T15:18:21Z</dcterms:created>
  <dcterms:modified xsi:type="dcterms:W3CDTF">2017-09-06T19:11:00Z</dcterms:modified>
</cp:coreProperties>
</file>